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8965" autoAdjust="0"/>
  </p:normalViewPr>
  <p:slideViewPr>
    <p:cSldViewPr>
      <p:cViewPr varScale="1">
        <p:scale>
          <a:sx n="50" d="100"/>
          <a:sy n="50" d="100"/>
        </p:scale>
        <p:origin x="-128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94DC9-143A-4FBE-BBE6-1580F2BF794E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CB115D-350A-4C4F-A035-0F89A3230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03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Mental Math</a:t>
            </a:r>
          </a:p>
          <a:p>
            <a:endParaRPr lang="en-US" dirty="0" smtClean="0"/>
          </a:p>
          <a:p>
            <a:r>
              <a:rPr lang="en-US" dirty="0" smtClean="0"/>
              <a:t>1.) Start with the largest single-digit Fibonacci</a:t>
            </a:r>
            <a:r>
              <a:rPr lang="en-US" baseline="0" dirty="0" smtClean="0"/>
              <a:t> number.  (8)  Double it.  (8*2 = 16)  Take the square root.  (4)  Multiply by 16.  (4*16 = 64)  Add 37.  (64 + 37 = 101)  Subtract the smallest non-zero Fibonacci number.  (101 – 1 = 100)  Take the square root.  (10) Write your answer.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2.) Start with the largest two-digit Fibonacci number.  (89)  Double it.  (89*2=178)  Add the smallest Fibonacci number that’s greater than 1.  (178+2=180)  Divide by 9.  (180/9 = 20) Subtract the smallest two-digit Fibonacci number.  (20 – 13 = 7) Square it. (7*7 = 49)  Divide the sum of that number and 1 by 2.  ([49+1]/2 = 50/2 = 25)  Take the square root.  (5)  Write your answer.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B115D-350A-4C4F-A035-0F89A32301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991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71A1EB1-97C2-4BE5-A618-7A6C959223D3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D74E55-7FC3-46C6-9989-AF748771D4AD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Wednesday, February 6, 2013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398336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Agenda: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TISK/2 MM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Lesson 13-1: Intro to Polynomials</a:t>
                </a:r>
              </a:p>
              <a:p>
                <a:pPr marL="484632" indent="-457200">
                  <a:buFont typeface="Arial" charset="0"/>
                  <a:buChar char="•"/>
                </a:pPr>
                <a:r>
                  <a:rPr lang="en-US" dirty="0" smtClean="0"/>
                  <a:t>Homework: §13-1 problems in Ch13 Packet 1</a:t>
                </a:r>
              </a:p>
              <a:p>
                <a:r>
                  <a:rPr lang="en-US" dirty="0"/>
                  <a:t>TISK</a:t>
                </a:r>
              </a:p>
              <a:p>
                <a:pPr marL="541782" indent="-514350">
                  <a:buAutoNum type="arabicParenR"/>
                </a:pPr>
                <a:r>
                  <a:rPr lang="en-US" dirty="0"/>
                  <a:t>Evaluate: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−</m:t>
                    </m:r>
                    <m:r>
                      <a:rPr lang="en-US" b="0" i="1" smtClean="0">
                        <a:latin typeface="Cambria Math"/>
                      </a:rPr>
                      <m:t>4</m:t>
                    </m:r>
                    <m:r>
                      <a:rPr lang="en-US" i="1">
                        <a:latin typeface="Cambria Math"/>
                      </a:rPr>
                      <m:t>8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÷</m:t>
                    </m:r>
                    <m:r>
                      <a:rPr lang="en-US" b="0" i="1" smtClean="0">
                        <a:latin typeface="Cambria Math"/>
                      </a:rPr>
                      <m:t>6</m:t>
                    </m:r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7−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−5</m:t>
                            </m:r>
                          </m:e>
                        </m:d>
                      </m:e>
                    </m:d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a:rPr lang="en-US" i="1">
                        <a:latin typeface="Cambria Math"/>
                      </a:rPr>
                      <m:t>4</m:t>
                    </m:r>
                  </m:oMath>
                </a14:m>
                <a:endParaRPr lang="en-US" dirty="0"/>
              </a:p>
              <a:p>
                <a:pPr marL="541782" indent="-514350">
                  <a:buAutoNum type="arabicParenR"/>
                </a:pPr>
                <a:r>
                  <a:rPr lang="en-US" dirty="0"/>
                  <a:t>Write the equation of a line that passes through the points </a:t>
                </a:r>
                <a:r>
                  <a:rPr lang="en-US" dirty="0" smtClean="0"/>
                  <a:t>(6, 11) </a:t>
                </a:r>
                <a:r>
                  <a:rPr lang="en-US" dirty="0"/>
                  <a:t>and </a:t>
                </a:r>
                <a:r>
                  <a:rPr lang="en-US" dirty="0" smtClean="0"/>
                  <a:t>(-6, 13). </a:t>
                </a:r>
                <a:endParaRPr lang="en-US" dirty="0"/>
              </a:p>
              <a:p>
                <a:pPr marL="541782" indent="-514350">
                  <a:buAutoNum type="arabicParenR"/>
                </a:pPr>
                <a:r>
                  <a:rPr lang="en-US" dirty="0"/>
                  <a:t>Write and solve a proportion:</a:t>
                </a:r>
                <a:br>
                  <a:rPr lang="en-US" dirty="0"/>
                </a:br>
                <a:r>
                  <a:rPr lang="en-US" dirty="0" smtClean="0"/>
                  <a:t>Fourteen is twenty-five percent </a:t>
                </a:r>
                <a:r>
                  <a:rPr lang="en-US" dirty="0"/>
                  <a:t>of what number?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432560" y="1850064"/>
                <a:ext cx="7406640" cy="4398336"/>
              </a:xfrm>
              <a:blipFill rotWithShape="1">
                <a:blip r:embed="rId3"/>
                <a:stretch>
                  <a:fillRect l="-1070" t="-30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085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§13-1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62200"/>
          </a:xfrm>
        </p:spPr>
        <p:txBody>
          <a:bodyPr/>
          <a:lstStyle/>
          <a:p>
            <a:r>
              <a:rPr lang="en-US" dirty="0" smtClean="0"/>
              <a:t>Definition</a:t>
            </a:r>
          </a:p>
          <a:p>
            <a:pPr lvl="1"/>
            <a:r>
              <a:rPr lang="en-US" dirty="0" smtClean="0"/>
              <a:t>Monomial</a:t>
            </a:r>
          </a:p>
          <a:p>
            <a:pPr lvl="2"/>
            <a:r>
              <a:rPr lang="en-US" dirty="0" smtClean="0"/>
              <a:t>A monomial is a number or a product of numbers and variables with exponents that are whole numbers.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4495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Monomial</a:t>
            </a:r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5410200" y="4495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Not a Monomial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3657600" y="38100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dirty="0" smtClean="0">
                          <a:latin typeface="Cambria Math"/>
                        </a:rPr>
                        <m:t>2</m:t>
                      </m:r>
                      <m:r>
                        <a:rPr lang="en-US" sz="3200" b="0" i="1" dirty="0" smtClean="0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810000"/>
                <a:ext cx="31242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657600" y="38100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72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810000"/>
                <a:ext cx="31242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657600" y="3581400"/>
                <a:ext cx="3124200" cy="10175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581400"/>
                <a:ext cx="3124200" cy="1017523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3733800" y="37338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5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733800"/>
                <a:ext cx="3124200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3657600" y="38100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3</m:t>
                      </m:r>
                      <m:r>
                        <a:rPr lang="en-US" sz="3200" b="0" i="1" smtClean="0"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810000"/>
                <a:ext cx="3124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3657600" y="3810000"/>
                <a:ext cx="3124200" cy="5903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810000"/>
                <a:ext cx="3124200" cy="5903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3733800" y="3758625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3758625"/>
                <a:ext cx="3124200" cy="58477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8678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69489E-6 C -0.0224 -0.05551 -0.04322 -0.09206 -0.04966 -0.08813 C -0.05591 -0.0842 -0.04671 -0.03978 -0.02812 0.01781 C -0.05122 -0.03701 -0.07118 -0.07425 -0.07761 -0.07009 C -0.08385 -0.06616 -0.07466 -0.02197 -0.05591 0.03586 C -0.07899 -0.0192 -0.09914 -0.05644 -0.10539 -0.05228 C -0.11181 -0.04834 -0.10348 -0.00347 -0.08489 0.05413 C -0.10695 -0.00139 -0.12709 -0.0384 -0.13438 -0.03377 C -0.13976 -0.0303 -0.13143 0.01434 -0.11268 0.07217 C -0.13507 0.01666 -0.15591 -0.01989 -0.16216 -0.01596 C -0.16841 -0.01203 -0.15921 0.03216 -0.14063 0.08999 C -0.16389 0.03516 -0.18386 -0.00208 -0.19028 0.00208 C -0.19653 0.00602 -0.18733 0.0502 -0.16945 0.10849 C -0.1915 0.05298 -0.21181 0.01573 -0.21806 0.0199 C -0.22448 0.02406 -0.21598 0.0687 -0.1974 0.1263 C -0.21962 0.07079 -0.23976 0.03378 -0.24705 0.0384 C -0.25313 0.04233 -0.24393 0.08652 -0.22518 0.14435 " pathEditMode="relative" rAng="9258880" ptsTypes="fffffffffffffffff">
                                      <p:cBhvr>
                                        <p:cTn id="4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1" y="23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05575E-6 L -0.25416 0.21282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08" y="106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48901E-6 L 0.20417 0.1924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8" y="96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44668E-7 L -0.27084 0.31275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2" y="156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05575E-6 L 0.19584 0.29054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145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0257E-6 L 0.20417 0.3789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08" y="189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88804E-7 L 0.32916 0.2535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58" y="12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§13-1 Polynomials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733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Definition</a:t>
            </a:r>
          </a:p>
          <a:p>
            <a:pPr lvl="1"/>
            <a:r>
              <a:rPr lang="en-US" dirty="0" smtClean="0"/>
              <a:t>Polynomial</a:t>
            </a:r>
          </a:p>
          <a:p>
            <a:pPr lvl="2"/>
            <a:r>
              <a:rPr lang="en-US" dirty="0" smtClean="0"/>
              <a:t>A polynomial is the sum or difference of one or more monomials.</a:t>
            </a:r>
          </a:p>
          <a:p>
            <a:r>
              <a:rPr lang="en-US" dirty="0" smtClean="0"/>
              <a:t>Classifying</a:t>
            </a:r>
          </a:p>
          <a:p>
            <a:pPr lvl="1"/>
            <a:r>
              <a:rPr lang="en-US" dirty="0" smtClean="0"/>
              <a:t>Polynomials are classified by the number of terms they have.</a:t>
            </a:r>
          </a:p>
          <a:p>
            <a:pPr lvl="2"/>
            <a:r>
              <a:rPr lang="en-US" dirty="0" smtClean="0"/>
              <a:t>Monomial: One term</a:t>
            </a:r>
          </a:p>
          <a:p>
            <a:pPr lvl="2"/>
            <a:r>
              <a:rPr lang="en-US" dirty="0" smtClean="0"/>
              <a:t>Binomial:  Two terms</a:t>
            </a:r>
          </a:p>
          <a:p>
            <a:pPr lvl="2"/>
            <a:r>
              <a:rPr lang="en-US" dirty="0" smtClean="0"/>
              <a:t>Trinomial:  Three terms</a:t>
            </a:r>
          </a:p>
          <a:p>
            <a:pPr lvl="2"/>
            <a:r>
              <a:rPr lang="en-US" dirty="0" smtClean="0"/>
              <a:t>Polynomial: Any number of terms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68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§13-1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685800"/>
          </a:xfrm>
        </p:spPr>
        <p:txBody>
          <a:bodyPr/>
          <a:lstStyle/>
          <a:p>
            <a:r>
              <a:rPr lang="en-US" dirty="0" smtClean="0"/>
              <a:t>Classify the expression: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2209800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Monomial</a:t>
            </a:r>
            <a:endParaRPr lang="en-US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2667000" y="2209799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Binomial</a:t>
            </a:r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4191000" y="2209044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Trinomial</a:t>
            </a:r>
            <a:endParaRPr lang="en-US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2177533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/>
              <a:t>Polynomial</a:t>
            </a:r>
            <a:endParaRPr lang="en-US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7467600" y="19050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Not a </a:t>
            </a:r>
            <a:r>
              <a:rPr lang="en-US" u="sng" dirty="0" smtClean="0"/>
              <a:t>polynomial</a:t>
            </a:r>
            <a:endParaRPr lang="en-US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9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8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5715000" y="1447800"/>
                <a:ext cx="31242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𝑎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𝑏</m:t>
                      </m:r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47800"/>
                <a:ext cx="3124200" cy="40011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6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−3</m:t>
                      </m:r>
                      <m:r>
                        <a:rPr lang="en-US" sz="3200" b="0" i="1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47800"/>
                <a:ext cx="3124200" cy="58477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/>
              <p:cNvSpPr txBox="1"/>
              <p:nvPr/>
            </p:nvSpPr>
            <p:spPr>
              <a:xfrm>
                <a:off x="5715000" y="1414532"/>
                <a:ext cx="3124200" cy="6428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9</m:t>
                      </m:r>
                      <m:rad>
                        <m:radPr>
                          <m:degHide m:val="on"/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+1</m:t>
                          </m:r>
                        </m:e>
                      </m:rad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414532"/>
                <a:ext cx="3124200" cy="64286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/>
              <p:cNvSpPr txBox="1"/>
              <p:nvPr/>
            </p:nvSpPr>
            <p:spPr>
              <a:xfrm>
                <a:off x="5486400" y="1447800"/>
                <a:ext cx="3505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6</m:t>
                      </m:r>
                      <m:r>
                        <a:rPr lang="en-US" sz="2400" b="0" i="1" smtClean="0"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latin typeface="Cambria Math"/>
                        </a:rPr>
                        <m:t>+9</m:t>
                      </m:r>
                      <m:r>
                        <a:rPr lang="en-US" sz="2400" b="0" i="1" smtClean="0"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latin typeface="Cambria Math"/>
                        </a:rPr>
                        <m:t>−3</m:t>
                      </m:r>
                      <m:r>
                        <a:rPr lang="en-US" sz="2400" b="0" i="1" smtClean="0">
                          <a:latin typeface="Cambria Math"/>
                        </a:rPr>
                        <m:t>𝑐</m:t>
                      </m:r>
                      <m:r>
                        <a:rPr lang="en-US" sz="2400" b="0" i="1" smtClean="0">
                          <a:latin typeface="Cambria Math"/>
                        </a:rPr>
                        <m:t>−12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447800"/>
                <a:ext cx="3505200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741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10417 0.1685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8" y="8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35716E-6 L -0.42083 0.1350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42" y="6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35716E-6 L -0.62916 0.1684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458" y="84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35716E-6 L -0.2625 0.1461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25" y="73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35716E-6 L -0.42916 0.25723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58" y="12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8031E-6 L 0.12084 0.30234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42" y="15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5716E-6 L -0.075 0.1573 " pathEditMode="relative" rAng="0" ptsTypes="AA">
                                      <p:cBhvr>
                                        <p:cTn id="10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0" y="78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§13-1 Polynomials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3810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Definition</a:t>
            </a:r>
          </a:p>
          <a:p>
            <a:pPr lvl="1"/>
            <a:r>
              <a:rPr lang="en-US" dirty="0" smtClean="0"/>
              <a:t>Degree of a Polynomial</a:t>
            </a:r>
          </a:p>
          <a:p>
            <a:pPr lvl="2"/>
            <a:r>
              <a:rPr lang="en-US" dirty="0" smtClean="0"/>
              <a:t>The degree of a polynomial is the degree of the term with the greatest degree.</a:t>
            </a:r>
          </a:p>
          <a:p>
            <a:pPr lvl="2"/>
            <a:r>
              <a:rPr lang="en-US" dirty="0" smtClean="0"/>
              <a:t>The degree refers to the exponents on the variables in the term.</a:t>
            </a:r>
          </a:p>
          <a:p>
            <a:pPr lvl="2"/>
            <a:r>
              <a:rPr lang="en-US" dirty="0" smtClean="0"/>
              <a:t>If there is more than 1 exponent in a term, you add the exponents to get the degree of the term.</a:t>
            </a:r>
          </a:p>
          <a:p>
            <a:pPr lvl="2"/>
            <a:r>
              <a:rPr lang="en-US" dirty="0" smtClean="0"/>
              <a:t>If there are no variables, then the degree is 0.</a:t>
            </a:r>
          </a:p>
          <a:p>
            <a:pPr lvl="1"/>
            <a:r>
              <a:rPr lang="en-US" dirty="0" smtClean="0"/>
              <a:t>Find the degree of the following polynomials: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219200" y="5181600"/>
                <a:ext cx="26670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5</m:t>
                      </m:r>
                      <m:r>
                        <a:rPr lang="en-US" sz="3200" b="0" i="1" smtClean="0">
                          <a:latin typeface="Cambria Math"/>
                        </a:rPr>
                        <m:t>𝑥</m:t>
                      </m:r>
                      <m:r>
                        <a:rPr lang="en-US" sz="3200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181600"/>
                <a:ext cx="26670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3733800" y="51816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</a:t>
            </a:r>
            <a:r>
              <a:rPr lang="en-US" sz="3200" baseline="30000" dirty="0" smtClean="0"/>
              <a:t>st</a:t>
            </a:r>
            <a:r>
              <a:rPr lang="en-US" sz="3200" dirty="0" smtClean="0"/>
              <a:t> degree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219200" y="5638800"/>
                <a:ext cx="3505200" cy="590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/>
                        </a:rPr>
                        <m:t>9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+4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+11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5638800"/>
                <a:ext cx="3505200" cy="5904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4648200" y="5638800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5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degree</a:t>
            </a:r>
            <a:endParaRPr lang="en-US" sz="32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838200" y="6115182"/>
                <a:ext cx="41148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9</m:t>
                          </m:r>
                        </m:sup>
                      </m:sSup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10</m:t>
                          </m:r>
                        </m:sup>
                      </m:sSup>
                      <m:r>
                        <a:rPr lang="en-US" sz="32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32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3200" b="0" i="1" smtClean="0">
                              <a:latin typeface="Cambria Math"/>
                            </a:rPr>
                            <m:t>11</m:t>
                          </m:r>
                        </m:sup>
                      </m:sSup>
                    </m:oMath>
                  </m:oMathPara>
                </a14:m>
                <a:endParaRPr lang="en-US" sz="32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115182"/>
                <a:ext cx="4114800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4648200" y="6115182"/>
            <a:ext cx="266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12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degree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2063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§13-1 Polynomials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Classify the polynomial by its terms and degrees.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−3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+8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5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−4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6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degree trinomial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𝑦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7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degree monomial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3</m:t>
                    </m:r>
                    <m:r>
                      <a:rPr lang="en-US" b="0" i="1" smtClean="0">
                        <a:latin typeface="Cambria Math"/>
                      </a:rPr>
                      <m:t>𝑎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4</a:t>
                </a:r>
                <a:r>
                  <a:rPr lang="en-US" baseline="30000" dirty="0" smtClean="0"/>
                  <a:t>th</a:t>
                </a:r>
                <a:r>
                  <a:rPr lang="en-US" dirty="0" smtClean="0"/>
                  <a:t> degree binomial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6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624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519</TotalTime>
  <Words>607</Words>
  <Application>Microsoft Office PowerPoint</Application>
  <PresentationFormat>On-screen Show (4:3)</PresentationFormat>
  <Paragraphs>74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Wednesday, February 6, 2013</vt:lpstr>
      <vt:lpstr>§13-1 Polynomials</vt:lpstr>
      <vt:lpstr>§13-1 Polynomials</vt:lpstr>
      <vt:lpstr>§13-1 Polynomials</vt:lpstr>
      <vt:lpstr>§13-1 Polynomials</vt:lpstr>
      <vt:lpstr>§13-1 Polynomials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Wednesday, February 6, 2013</dc:title>
  <dc:creator>Dria</dc:creator>
  <cp:lastModifiedBy>Dria</cp:lastModifiedBy>
  <cp:revision>7</cp:revision>
  <dcterms:created xsi:type="dcterms:W3CDTF">2013-02-06T13:33:36Z</dcterms:created>
  <dcterms:modified xsi:type="dcterms:W3CDTF">2013-02-06T22:13:13Z</dcterms:modified>
</cp:coreProperties>
</file>